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76" r:id="rId2"/>
    <p:sldId id="412" r:id="rId3"/>
    <p:sldId id="413" r:id="rId4"/>
    <p:sldId id="414" r:id="rId5"/>
    <p:sldId id="415" r:id="rId6"/>
    <p:sldId id="416" r:id="rId7"/>
    <p:sldId id="417" r:id="rId8"/>
    <p:sldId id="418"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411" r:id="rId31"/>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6/20/2015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LIFE OF CHRIST</a:t>
            </a:r>
            <a:endParaRPr lang="en-US" dirty="0"/>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34</a:t>
            </a:r>
            <a:r>
              <a:rPr lang="en-US"/>
              <a:t> "Now when vintage-time drew near, he sent his servants to the vinedressers, that they might receive its fruit.  </a:t>
            </a:r>
            <a:r>
              <a:rPr lang="en-US" baseline="30000"/>
              <a:t>35</a:t>
            </a:r>
            <a:r>
              <a:rPr lang="en-US"/>
              <a:t> "And the vinedressers took his servants, beat one, killed one, and stoned another.  </a:t>
            </a:r>
            <a:r>
              <a:rPr lang="en-US" baseline="30000"/>
              <a:t>36</a:t>
            </a:r>
            <a:r>
              <a:rPr lang="en-US"/>
              <a:t> "Again he sent other servants, more than the first, and they did likewise to them.  </a:t>
            </a:r>
            <a:r>
              <a:rPr lang="en-US" baseline="30000"/>
              <a:t>37</a:t>
            </a:r>
            <a:r>
              <a:rPr lang="en-US"/>
              <a:t> "Then last of all he sent his son to them, saying, 'They will respect my son.'  </a:t>
            </a:r>
            <a:r>
              <a:rPr lang="en-US" baseline="30000"/>
              <a:t>38</a:t>
            </a:r>
            <a:r>
              <a:rPr lang="en-US"/>
              <a:t> "But when the vinedressers saw the son, they said among themselves, 'This is the heir. Come, let us kill him and seize his inheritance.'  </a:t>
            </a:r>
            <a:r>
              <a:rPr lang="en-US" baseline="30000"/>
              <a:t>39</a:t>
            </a:r>
            <a:r>
              <a:rPr lang="en-US"/>
              <a:t> "So they took him and cast </a:t>
            </a:r>
            <a:r>
              <a:rPr lang="en-US" i="1"/>
              <a:t>him </a:t>
            </a:r>
            <a:r>
              <a:rPr lang="en-US"/>
              <a:t>out of the vineyard and killed </a:t>
            </a:r>
            <a:r>
              <a:rPr lang="en-US" i="1"/>
              <a:t>him.</a:t>
            </a:r>
            <a:r>
              <a:rPr lang="en-US"/>
              <a:t>  </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Song of Solomon 8:11 Solomon had a vineyard at Baal Hamon; He leased the vineyard to keepers; Everyone was to bring for its fruit A thousand silver coins. (TO SOLOMON)  </a:t>
            </a:r>
            <a:r>
              <a:rPr lang="en-US" baseline="30000"/>
              <a:t>12</a:t>
            </a:r>
            <a:r>
              <a:rPr lang="en-US"/>
              <a:t> My own vineyard </a:t>
            </a:r>
            <a:r>
              <a:rPr lang="en-US" i="1"/>
              <a:t>is </a:t>
            </a:r>
            <a:r>
              <a:rPr lang="en-US"/>
              <a:t>before me. You, O Solomon, </a:t>
            </a:r>
            <a:r>
              <a:rPr lang="en-US" i="1"/>
              <a:t>may have </a:t>
            </a:r>
            <a:r>
              <a:rPr lang="en-US"/>
              <a:t>a thousand, And those who tend its fruit two hundred.</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If he did not collect some of the produce within a specified time, he risked losing ownership of the vineyard; the tenants could make a legitimate claim to it. According to the Mishnah, one could establish his ownership of the vineyard if he could prove undisputed possession for three years or three harvest seasons. This process is referred to as </a:t>
            </a:r>
            <a:r>
              <a:rPr lang="en-US" dirty="0" err="1"/>
              <a:t>hazakah</a:t>
            </a:r>
            <a:r>
              <a:rPr lang="en-US" dirty="0"/>
              <a:t>. However, by collecting fruit from the tenants, a landowner removed any doubt about his possession.</a:t>
            </a:r>
          </a:p>
          <a:p>
            <a:r>
              <a:rPr lang="en-US" dirty="0"/>
              <a:t> </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Morris wrote, “In a new vineyard there would not be very much yield until the fourth year and no great profit until the fifth… The owner was establishing his position by collecting his rent, even if it was no more than a nominal amount, during the years that the vineyard was being established.” (Truth for Today Commentary, p. 233-234). </a:t>
            </a:r>
            <a:endParaRPr lang="en-US" dirty="0"/>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40</a:t>
            </a:r>
            <a:r>
              <a:rPr lang="en-US"/>
              <a:t> "Therefore, when the owner of the vineyard comes, what will he do to those vinedressers?"  </a:t>
            </a:r>
            <a:r>
              <a:rPr lang="en-US" baseline="30000"/>
              <a:t>41</a:t>
            </a:r>
            <a:r>
              <a:rPr lang="en-US"/>
              <a:t> They said to Him, "He will destroy those wicked men miserably, and lease </a:t>
            </a:r>
            <a:r>
              <a:rPr lang="en-US" i="1"/>
              <a:t>his </a:t>
            </a:r>
            <a:r>
              <a:rPr lang="en-US"/>
              <a:t>vineyard to other vinedressers who will render to him the fruits in their seasons."</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21:42 Jesus said to them, "Have you never read in the Scriptures: 'The stone which the builders rejected Has become the chief cornerstone. This was the LORD's doing, And it is marvelous in our eyes'?  </a:t>
            </a:r>
            <a:r>
              <a:rPr lang="en-US" baseline="30000"/>
              <a:t>43</a:t>
            </a:r>
            <a:r>
              <a:rPr lang="en-US"/>
              <a:t> "Therefore I say to you, the kingdom of God will be taken from you and given to a nation bearing the fruits of it.  </a:t>
            </a:r>
            <a:r>
              <a:rPr lang="en-US" baseline="30000"/>
              <a:t>44</a:t>
            </a:r>
            <a:r>
              <a:rPr lang="en-US"/>
              <a:t> "And whoever falls on this stone will be broken; but on whomever it falls, it will grind him to powder."  </a:t>
            </a:r>
            <a:r>
              <a:rPr lang="en-US" baseline="30000"/>
              <a:t>45</a:t>
            </a:r>
            <a:r>
              <a:rPr lang="en-US"/>
              <a:t> Now when the chief priests and Pharisees heard His parables, they perceived that He was speaking of them.  </a:t>
            </a:r>
            <a:r>
              <a:rPr lang="en-US" baseline="30000"/>
              <a:t>46</a:t>
            </a:r>
            <a:r>
              <a:rPr lang="en-US"/>
              <a:t> But when they sought to lay hands on Him, they feared the multitudes, because they took Him for a prophet.</a:t>
            </a: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It does not take much to conclude that Jesus is the chief cornerstone, and He is the foundation of the church (Acts 4:8-12). Everything must be built upon Him (Eph. 2:20-22). </a:t>
            </a:r>
            <a:endParaRPr lang="en-US" dirty="0"/>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22:1 And Jesus answered and spoke to them again by parables and said:  </a:t>
            </a:r>
            <a:r>
              <a:rPr lang="en-US" baseline="30000" dirty="0"/>
              <a:t>2</a:t>
            </a:r>
            <a:r>
              <a:rPr lang="en-US" dirty="0"/>
              <a:t> "The kingdom of heaven is like a certain king who arranged a marriage for his son,  </a:t>
            </a:r>
            <a:r>
              <a:rPr lang="en-US" baseline="30000" dirty="0"/>
              <a:t>3</a:t>
            </a:r>
            <a:r>
              <a:rPr lang="en-US" dirty="0"/>
              <a:t> "and sent out his servants to call those who were invited to the wedding; and they were not willing to come.  </a:t>
            </a:r>
            <a:r>
              <a:rPr lang="en-US" baseline="30000" dirty="0"/>
              <a:t>4</a:t>
            </a:r>
            <a:r>
              <a:rPr lang="en-US" dirty="0"/>
              <a:t> "Again, he sent out other servants, saying, 'Tell those who are invited, "See, I have prepared my dinner; my oxen and fatted cattle </a:t>
            </a:r>
            <a:r>
              <a:rPr lang="en-US" i="1" dirty="0"/>
              <a:t>are </a:t>
            </a:r>
            <a:r>
              <a:rPr lang="en-US" dirty="0"/>
              <a:t>killed, and all things </a:t>
            </a:r>
            <a:r>
              <a:rPr lang="en-US" i="1" dirty="0"/>
              <a:t>are </a:t>
            </a:r>
            <a:r>
              <a:rPr lang="en-US" dirty="0"/>
              <a:t>ready. Come to the wedding." '  </a:t>
            </a:r>
            <a:r>
              <a:rPr lang="en-US" baseline="30000" dirty="0"/>
              <a:t>5</a:t>
            </a:r>
            <a:r>
              <a:rPr lang="en-US" dirty="0"/>
              <a:t> "But they made light of it and went their ways, one to his own farm, another to his business.  </a:t>
            </a:r>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6</a:t>
            </a:r>
            <a:r>
              <a:rPr lang="en-US" dirty="0"/>
              <a:t> "And the rest seized his servants, treated </a:t>
            </a:r>
            <a:r>
              <a:rPr lang="en-US" i="1" dirty="0"/>
              <a:t>them </a:t>
            </a:r>
            <a:r>
              <a:rPr lang="en-US" dirty="0"/>
              <a:t>spitefully, and killed </a:t>
            </a:r>
            <a:r>
              <a:rPr lang="en-US" i="1" dirty="0"/>
              <a:t>them.</a:t>
            </a:r>
            <a:r>
              <a:rPr lang="en-US" dirty="0"/>
              <a:t>  </a:t>
            </a:r>
            <a:r>
              <a:rPr lang="en-US" baseline="30000" dirty="0"/>
              <a:t>7</a:t>
            </a:r>
            <a:r>
              <a:rPr lang="en-US" dirty="0"/>
              <a:t> "But when the king heard </a:t>
            </a:r>
            <a:r>
              <a:rPr lang="en-US" i="1" dirty="0"/>
              <a:t>about it, </a:t>
            </a:r>
            <a:r>
              <a:rPr lang="en-US" dirty="0"/>
              <a:t>he was furious. And he sent out his armies, destroyed those murderers, and burned up their city.  </a:t>
            </a:r>
            <a:r>
              <a:rPr lang="en-US" baseline="30000" dirty="0"/>
              <a:t>8</a:t>
            </a:r>
            <a:r>
              <a:rPr lang="en-US" dirty="0"/>
              <a:t> "Then he said to his servants, 'The wedding is ready, but those who were invited were not worthy.  </a:t>
            </a:r>
            <a:r>
              <a:rPr lang="en-US" baseline="30000" dirty="0"/>
              <a:t>9</a:t>
            </a:r>
            <a:r>
              <a:rPr lang="en-US" dirty="0"/>
              <a:t> 'Therefore go into the highways, and as many as you find, invite to the wedding.'  </a:t>
            </a:r>
            <a:r>
              <a:rPr lang="en-US" baseline="30000" dirty="0"/>
              <a:t>10</a:t>
            </a:r>
            <a:r>
              <a:rPr lang="en-US" dirty="0"/>
              <a:t> "So those servants went out into the highways and gathered together all whom they found, both bad and good. And the wedding </a:t>
            </a:r>
            <a:r>
              <a:rPr lang="en-US" i="1" dirty="0"/>
              <a:t>hall </a:t>
            </a:r>
            <a:r>
              <a:rPr lang="en-US" dirty="0"/>
              <a:t>was filled with guests.  </a:t>
            </a:r>
            <a:endParaRPr lang="en-US" dirty="0"/>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11</a:t>
            </a:r>
            <a:r>
              <a:rPr lang="en-US"/>
              <a:t> "But when the king came in to see the guests, he saw a man there who did not have on a wedding garment.  </a:t>
            </a:r>
            <a:r>
              <a:rPr lang="en-US" baseline="30000"/>
              <a:t>12</a:t>
            </a:r>
            <a:r>
              <a:rPr lang="en-US"/>
              <a:t> "So he said to him, 'Friend, how did you come in here without a wedding garment?' And he was speechless.  </a:t>
            </a:r>
            <a:r>
              <a:rPr lang="en-US" baseline="30000"/>
              <a:t>13</a:t>
            </a:r>
            <a:r>
              <a:rPr lang="en-US"/>
              <a:t> "Then the king said to the servants, 'Bind him hand and foot, take him away, and cast </a:t>
            </a:r>
            <a:r>
              <a:rPr lang="en-US" i="1"/>
              <a:t>him </a:t>
            </a:r>
            <a:r>
              <a:rPr lang="en-US"/>
              <a:t>into outer darkness; there will be weeping and gnashing of teeth.'  </a:t>
            </a:r>
            <a:r>
              <a:rPr lang="en-US" baseline="30000"/>
              <a:t>14</a:t>
            </a:r>
            <a:r>
              <a:rPr lang="en-US"/>
              <a:t> "For many are called, but few </a:t>
            </a:r>
            <a:r>
              <a:rPr lang="en-US" i="1"/>
              <a:t>are </a:t>
            </a:r>
            <a:r>
              <a:rPr lang="en-US"/>
              <a:t>chosen."</a:t>
            </a:r>
            <a:endParaRPr lang="en-US" dirty="0"/>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smtClean="0"/>
              <a:t>The </a:t>
            </a:r>
            <a:r>
              <a:rPr lang="en-US" dirty="0"/>
              <a:t>wicked </a:t>
            </a:r>
            <a:r>
              <a:rPr lang="en-US" dirty="0" smtClean="0"/>
              <a:t>vinedressers</a:t>
            </a:r>
          </a:p>
          <a:p>
            <a:pPr algn="ctr"/>
            <a:r>
              <a:rPr lang="en-US" dirty="0" smtClean="0"/>
              <a:t>Mt</a:t>
            </a:r>
            <a:r>
              <a:rPr lang="en-US" dirty="0"/>
              <a:t>. 21:33-46; Mk. 12:1-12; </a:t>
            </a:r>
            <a:r>
              <a:rPr lang="en-US" dirty="0" err="1"/>
              <a:t>Lk</a:t>
            </a:r>
            <a:r>
              <a:rPr lang="en-US" dirty="0"/>
              <a:t>. 20:9-18. </a:t>
            </a:r>
            <a:endParaRPr lang="en-US" dirty="0"/>
          </a:p>
        </p:txBody>
      </p:sp>
    </p:spTree>
    <p:extLst>
      <p:ext uri="{BB962C8B-B14F-4D97-AF65-F5344CB8AC3E}">
        <p14:creationId xmlns:p14="http://schemas.microsoft.com/office/powerpoint/2010/main" val="152482934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2 Thessalonians 1:7 and to </a:t>
            </a:r>
            <a:r>
              <a:rPr lang="en-US" i="1"/>
              <a:t>give </a:t>
            </a:r>
            <a:r>
              <a:rPr lang="en-US"/>
              <a:t>you who are troubled rest with us when the Lord Jesus is revealed from heaven with His mighty angels,  </a:t>
            </a:r>
            <a:r>
              <a:rPr lang="en-US" baseline="30000"/>
              <a:t>8</a:t>
            </a:r>
            <a:r>
              <a:rPr lang="en-US"/>
              <a:t> in flaming fire taking vengeance on those who do not know God, and on those who do not obey the gospel of our Lord Jesus Christ.  </a:t>
            </a:r>
            <a:r>
              <a:rPr lang="en-US" baseline="30000"/>
              <a:t>9</a:t>
            </a:r>
            <a:r>
              <a:rPr lang="en-US"/>
              <a:t> These shall be punished with everlasting destruction from the presence of the Lord and from the glory of His power,  </a:t>
            </a:r>
            <a:r>
              <a:rPr lang="en-US" baseline="30000"/>
              <a:t>10</a:t>
            </a:r>
            <a:r>
              <a:rPr lang="en-US"/>
              <a:t> when He comes, in that Day, to be glorified in His saints and to be admired among all those who believe, because our testimony among you was believed. </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8</a:t>
            </a:r>
            <a:r>
              <a:rPr lang="en-US"/>
              <a:t> "Then he said to his servants, 'The wedding is ready, but those who were invited were not worthy.  </a:t>
            </a:r>
            <a:r>
              <a:rPr lang="en-US" baseline="30000"/>
              <a:t>9</a:t>
            </a:r>
            <a:r>
              <a:rPr lang="en-US"/>
              <a:t> 'Therefore go into the highways, and as many as you find, invite to the wedding.'  </a:t>
            </a:r>
            <a:r>
              <a:rPr lang="en-US" baseline="30000"/>
              <a:t>10</a:t>
            </a:r>
            <a:r>
              <a:rPr lang="en-US"/>
              <a:t> "So those servants went out into the highways and gathered together all whom they found, both bad and good. And the wedding </a:t>
            </a:r>
            <a:r>
              <a:rPr lang="en-US" i="1"/>
              <a:t>hall </a:t>
            </a:r>
            <a:r>
              <a:rPr lang="en-US"/>
              <a:t>was filled with guests.  </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Romans 15:8 Now I say that Jesus Christ has become a servant to the circumcision for the truth of God, to confirm the promises </a:t>
            </a:r>
            <a:r>
              <a:rPr lang="en-US" i="1"/>
              <a:t>made </a:t>
            </a:r>
            <a:r>
              <a:rPr lang="en-US"/>
              <a:t>to the fathers,  </a:t>
            </a:r>
            <a:r>
              <a:rPr lang="en-US" baseline="30000"/>
              <a:t>9</a:t>
            </a:r>
            <a:r>
              <a:rPr lang="en-US"/>
              <a:t> and that the Gentiles might glorify God for </a:t>
            </a:r>
            <a:r>
              <a:rPr lang="en-US" i="1"/>
              <a:t>His </a:t>
            </a:r>
            <a:r>
              <a:rPr lang="en-US"/>
              <a:t>mercy, as it is written: "For this reason I will confess to You among the Gentiles, And sing to Your name."  </a:t>
            </a:r>
            <a:r>
              <a:rPr lang="en-US" baseline="30000"/>
              <a:t>10</a:t>
            </a:r>
            <a:r>
              <a:rPr lang="en-US"/>
              <a:t> And again he says: "Rejoice, O Gentiles, with His people!"  </a:t>
            </a:r>
            <a:r>
              <a:rPr lang="en-US" baseline="30000"/>
              <a:t>11</a:t>
            </a:r>
            <a:r>
              <a:rPr lang="en-US"/>
              <a:t> And again: "Praise the LORD, all you Gentiles! Laud Him, all you peoples!"  </a:t>
            </a:r>
            <a:r>
              <a:rPr lang="en-US" baseline="30000"/>
              <a:t>12</a:t>
            </a:r>
            <a:r>
              <a:rPr lang="en-US"/>
              <a:t> And again, Isaiah says: "There shall be a root of Jesse; And He who shall rise to reign over the Gentiles, In Him the Gentiles shall hope."</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22:11 "But when the king came in to see the guests, he saw a man there who did not have on a wedding garment.  </a:t>
            </a:r>
            <a:r>
              <a:rPr lang="en-US" baseline="30000"/>
              <a:t>12</a:t>
            </a:r>
            <a:r>
              <a:rPr lang="en-US"/>
              <a:t> "So he said to him, 'Friend, how did you come in here without a wedding garment?' And he was speechless.  </a:t>
            </a:r>
            <a:r>
              <a:rPr lang="en-US" baseline="30000"/>
              <a:t>13</a:t>
            </a:r>
            <a:r>
              <a:rPr lang="en-US"/>
              <a:t> "Then the king said to the servants, 'Bind him hand and foot, take him away, and cast </a:t>
            </a:r>
            <a:r>
              <a:rPr lang="en-US" i="1"/>
              <a:t>him </a:t>
            </a:r>
            <a:r>
              <a:rPr lang="en-US"/>
              <a:t>into outer darkness; there will be weeping and gnashing of teeth.'  </a:t>
            </a:r>
            <a:r>
              <a:rPr lang="en-US" baseline="30000"/>
              <a:t>14</a:t>
            </a:r>
            <a:r>
              <a:rPr lang="en-US"/>
              <a:t> "For many are called, but few </a:t>
            </a:r>
            <a:r>
              <a:rPr lang="en-US" i="1"/>
              <a:t>are </a:t>
            </a:r>
            <a:r>
              <a:rPr lang="en-US"/>
              <a:t>chosen."</a:t>
            </a:r>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Romans 13:14  But put on the Lord Jesus Christ, and make no provision for the flesh, to </a:t>
            </a:r>
            <a:r>
              <a:rPr lang="en-US" i="1"/>
              <a:t>fulfill its </a:t>
            </a:r>
            <a:r>
              <a:rPr lang="en-US"/>
              <a:t>lusts.  </a:t>
            </a:r>
          </a:p>
        </p:txBody>
      </p:sp>
    </p:spTree>
    <p:extLst>
      <p:ext uri="{BB962C8B-B14F-4D97-AF65-F5344CB8AC3E}">
        <p14:creationId xmlns:p14="http://schemas.microsoft.com/office/powerpoint/2010/main" val="125117495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Galatians 3:27 For as many of you as were baptized into Christ have put on Christ.</a:t>
            </a:r>
          </a:p>
          <a:p>
            <a:r>
              <a:rPr lang="en-US"/>
              <a:t> </a:t>
            </a:r>
          </a:p>
          <a:p>
            <a:r>
              <a:rPr lang="en-US"/>
              <a:t>Romans 6:3  Or do you not know that as many of us as were baptized into Christ Jesus were baptized into His death?</a:t>
            </a:r>
          </a:p>
        </p:txBody>
      </p:sp>
    </p:spTree>
    <p:extLst>
      <p:ext uri="{BB962C8B-B14F-4D97-AF65-F5344CB8AC3E}">
        <p14:creationId xmlns:p14="http://schemas.microsoft.com/office/powerpoint/2010/main" val="353333627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Colossians 3:5 Therefore put to death your members which are on the earth: fornication, uncleanness, passion, evil desire, and covetousness, which is idolatry.  </a:t>
            </a:r>
            <a:r>
              <a:rPr lang="en-US" baseline="30000" dirty="0"/>
              <a:t>6</a:t>
            </a:r>
            <a:r>
              <a:rPr lang="en-US" dirty="0"/>
              <a:t> Because of these things the wrath of God is coming upon the sons of disobedience,  </a:t>
            </a:r>
            <a:r>
              <a:rPr lang="en-US" baseline="30000" dirty="0"/>
              <a:t>7</a:t>
            </a:r>
            <a:r>
              <a:rPr lang="en-US" dirty="0"/>
              <a:t> in which you yourselves once walked when you lived in them.  </a:t>
            </a:r>
            <a:r>
              <a:rPr lang="en-US" baseline="30000" dirty="0"/>
              <a:t>8</a:t>
            </a:r>
            <a:r>
              <a:rPr lang="en-US" dirty="0"/>
              <a:t> But now you yourselves are to put off all these: anger, wrath, malice, blasphemy, filthy language out of your mouth.  </a:t>
            </a:r>
            <a:r>
              <a:rPr lang="en-US" baseline="30000" dirty="0"/>
              <a:t>9</a:t>
            </a:r>
            <a:r>
              <a:rPr lang="en-US" dirty="0"/>
              <a:t> Do not lie to one another, since you have put off the old man with his deeds,  </a:t>
            </a:r>
          </a:p>
        </p:txBody>
      </p:sp>
    </p:spTree>
    <p:extLst>
      <p:ext uri="{BB962C8B-B14F-4D97-AF65-F5344CB8AC3E}">
        <p14:creationId xmlns:p14="http://schemas.microsoft.com/office/powerpoint/2010/main" val="16630977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10</a:t>
            </a:r>
            <a:r>
              <a:rPr lang="en-US"/>
              <a:t> and have put on the new </a:t>
            </a:r>
            <a:r>
              <a:rPr lang="en-US" i="1"/>
              <a:t>man </a:t>
            </a:r>
            <a:r>
              <a:rPr lang="en-US"/>
              <a:t>who is renewed in knowledge according to the image of Him who created him,  </a:t>
            </a:r>
            <a:r>
              <a:rPr lang="en-US" baseline="30000"/>
              <a:t>11</a:t>
            </a:r>
            <a:r>
              <a:rPr lang="en-US"/>
              <a:t> where there is neither Greek nor Jew, circumcised nor uncircumcised, barbarian, Scythian, slave </a:t>
            </a:r>
            <a:r>
              <a:rPr lang="en-US" i="1"/>
              <a:t>nor </a:t>
            </a:r>
            <a:r>
              <a:rPr lang="en-US"/>
              <a:t>free, but Christ </a:t>
            </a:r>
            <a:r>
              <a:rPr lang="en-US" i="1"/>
              <a:t>is </a:t>
            </a:r>
            <a:r>
              <a:rPr lang="en-US"/>
              <a:t>all and in all.  </a:t>
            </a:r>
            <a:r>
              <a:rPr lang="en-US" baseline="30000"/>
              <a:t>12</a:t>
            </a:r>
            <a:r>
              <a:rPr lang="en-US"/>
              <a:t> Therefore, as </a:t>
            </a:r>
            <a:r>
              <a:rPr lang="en-US" i="1"/>
              <a:t>the </a:t>
            </a:r>
            <a:r>
              <a:rPr lang="en-US"/>
              <a:t>elect of God, holy and beloved, put on tender mercies, kindness, humility, meekness, longsuffering;  </a:t>
            </a:r>
            <a:r>
              <a:rPr lang="en-US" baseline="30000"/>
              <a:t>13</a:t>
            </a:r>
            <a:r>
              <a:rPr lang="en-US"/>
              <a:t> bearing with one another, and forgiving one another, if anyone has a complaint against another; even as Christ forgave you, so you also </a:t>
            </a:r>
            <a:r>
              <a:rPr lang="en-US" i="1"/>
              <a:t>must do.</a:t>
            </a:r>
            <a:r>
              <a:rPr lang="en-US"/>
              <a:t>  </a:t>
            </a:r>
            <a:r>
              <a:rPr lang="en-US" baseline="30000"/>
              <a:t>14</a:t>
            </a:r>
            <a:r>
              <a:rPr lang="en-US"/>
              <a:t> But above all these things put on love, which is the bond of perfection.</a:t>
            </a:r>
            <a:endParaRPr lang="en-US" dirty="0"/>
          </a:p>
        </p:txBody>
      </p:sp>
    </p:spTree>
    <p:extLst>
      <p:ext uri="{BB962C8B-B14F-4D97-AF65-F5344CB8AC3E}">
        <p14:creationId xmlns:p14="http://schemas.microsoft.com/office/powerpoint/2010/main" val="51502115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John 2:23 Whoever denies the Son does not have the Father either; he who acknowledges the Son has the Father also.</a:t>
            </a:r>
          </a:p>
        </p:txBody>
      </p:sp>
    </p:spTree>
    <p:extLst>
      <p:ext uri="{BB962C8B-B14F-4D97-AF65-F5344CB8AC3E}">
        <p14:creationId xmlns:p14="http://schemas.microsoft.com/office/powerpoint/2010/main" val="286286552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14</a:t>
            </a:r>
            <a:r>
              <a:rPr lang="en-US" dirty="0"/>
              <a:t> "For many are called, but few </a:t>
            </a:r>
            <a:r>
              <a:rPr lang="en-US" i="1" dirty="0"/>
              <a:t>are </a:t>
            </a:r>
            <a:r>
              <a:rPr lang="en-US" dirty="0"/>
              <a:t>chosen</a:t>
            </a:r>
            <a:r>
              <a:rPr lang="en-US" dirty="0" smtClean="0"/>
              <a:t>.“</a:t>
            </a:r>
          </a:p>
          <a:p>
            <a:endParaRPr lang="en-US" dirty="0"/>
          </a:p>
          <a:p>
            <a:r>
              <a:rPr lang="en-US" dirty="0"/>
              <a:t>The question becomes, will you accept the </a:t>
            </a:r>
            <a:r>
              <a:rPr lang="en-US" dirty="0" smtClean="0"/>
              <a:t>gospel call or </a:t>
            </a:r>
            <a:r>
              <a:rPr lang="en-US" dirty="0"/>
              <a:t>will you reject it? </a:t>
            </a:r>
            <a:endParaRPr lang="en-US" dirty="0" smtClean="0"/>
          </a:p>
          <a:p>
            <a:endParaRPr lang="en-US" dirty="0"/>
          </a:p>
          <a:p>
            <a:r>
              <a:rPr lang="en-US" dirty="0" smtClean="0"/>
              <a:t>If </a:t>
            </a:r>
            <a:r>
              <a:rPr lang="en-US" dirty="0"/>
              <a:t>you have </a:t>
            </a:r>
            <a:r>
              <a:rPr lang="en-US" dirty="0" smtClean="0"/>
              <a:t>accepted the gospel call, </a:t>
            </a:r>
            <a:r>
              <a:rPr lang="en-US" dirty="0"/>
              <a:t>will you continue in it? </a:t>
            </a:r>
          </a:p>
          <a:p>
            <a:r>
              <a:rPr lang="en-US" dirty="0" smtClean="0"/>
              <a:t> </a:t>
            </a:r>
            <a:endParaRPr lang="en-US" dirty="0"/>
          </a:p>
        </p:txBody>
      </p:sp>
    </p:spTree>
    <p:extLst>
      <p:ext uri="{BB962C8B-B14F-4D97-AF65-F5344CB8AC3E}">
        <p14:creationId xmlns:p14="http://schemas.microsoft.com/office/powerpoint/2010/main" val="97992222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21:33 " Hear another parable: There was a certain landowner who planted a vineyard and set a hedge around it, dug a winepress in it and built a tower. And he leased it to vinedressers and went into a far country.  </a:t>
            </a:r>
            <a:r>
              <a:rPr lang="en-US" baseline="30000" dirty="0"/>
              <a:t>34</a:t>
            </a:r>
            <a:r>
              <a:rPr lang="en-US" dirty="0"/>
              <a:t> "Now when vintage-time drew near, he sent his servants to the vinedressers, that they might receive its fruit.  </a:t>
            </a:r>
            <a:r>
              <a:rPr lang="en-US" baseline="30000" dirty="0"/>
              <a:t>35</a:t>
            </a:r>
            <a:r>
              <a:rPr lang="en-US" dirty="0"/>
              <a:t> "And the vinedressers took his servants, beat one, killed one, and stoned another.  </a:t>
            </a:r>
            <a:r>
              <a:rPr lang="en-US" baseline="30000" dirty="0"/>
              <a:t>36</a:t>
            </a:r>
            <a:r>
              <a:rPr lang="en-US" dirty="0"/>
              <a:t> "Again he sent other servants, more than the first, and they did likewise to them.  </a:t>
            </a:r>
          </a:p>
        </p:txBody>
      </p:sp>
    </p:spTree>
    <p:extLst>
      <p:ext uri="{BB962C8B-B14F-4D97-AF65-F5344CB8AC3E}">
        <p14:creationId xmlns:p14="http://schemas.microsoft.com/office/powerpoint/2010/main" val="271349406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134947346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37</a:t>
            </a:r>
            <a:r>
              <a:rPr lang="en-US"/>
              <a:t> "Then last of all he sent his son to them, saying, 'They will respect my son.'  </a:t>
            </a:r>
            <a:r>
              <a:rPr lang="en-US" baseline="30000"/>
              <a:t>38</a:t>
            </a:r>
            <a:r>
              <a:rPr lang="en-US"/>
              <a:t> "But when the vinedressers saw the son, they said among themselves, 'This is the heir. Come, let us kill him and seize his inheritance.'  </a:t>
            </a:r>
            <a:r>
              <a:rPr lang="en-US" baseline="30000"/>
              <a:t>39</a:t>
            </a:r>
            <a:r>
              <a:rPr lang="en-US"/>
              <a:t> "So they took him and cast </a:t>
            </a:r>
            <a:r>
              <a:rPr lang="en-US" i="1"/>
              <a:t>him </a:t>
            </a:r>
            <a:r>
              <a:rPr lang="en-US"/>
              <a:t>out of the vineyard and killed </a:t>
            </a:r>
            <a:r>
              <a:rPr lang="en-US" i="1"/>
              <a:t>him.</a:t>
            </a:r>
            <a:r>
              <a:rPr lang="en-US"/>
              <a:t>  </a:t>
            </a:r>
            <a:r>
              <a:rPr lang="en-US" baseline="30000"/>
              <a:t>40</a:t>
            </a:r>
            <a:r>
              <a:rPr lang="en-US"/>
              <a:t> "Therefore, when the owner of the vineyard comes, what will he do to those vinedressers?"  </a:t>
            </a:r>
            <a:r>
              <a:rPr lang="en-US" baseline="30000"/>
              <a:t>41</a:t>
            </a:r>
            <a:r>
              <a:rPr lang="en-US"/>
              <a:t> They said to Him, "He will destroy those wicked men miserably, and lease </a:t>
            </a:r>
            <a:r>
              <a:rPr lang="en-US" i="1"/>
              <a:t>his </a:t>
            </a:r>
            <a:r>
              <a:rPr lang="en-US"/>
              <a:t>vineyard to other vinedressers who will render to him the fruits in their seasons."</a:t>
            </a:r>
          </a:p>
          <a:p>
            <a:r>
              <a:rPr lang="en-US" b="0"/>
              <a:t> </a:t>
            </a:r>
            <a:endParaRPr lang="en-US" dirty="0"/>
          </a:p>
        </p:txBody>
      </p:sp>
    </p:spTree>
    <p:extLst>
      <p:ext uri="{BB962C8B-B14F-4D97-AF65-F5344CB8AC3E}">
        <p14:creationId xmlns:p14="http://schemas.microsoft.com/office/powerpoint/2010/main" val="160477253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12:2 "Now at vintage-time he sent a servant to the vinedressers, that he might receive some of the fruit of the vineyard from the vinedressers.  </a:t>
            </a:r>
            <a:r>
              <a:rPr lang="en-US" baseline="30000"/>
              <a:t>3</a:t>
            </a:r>
            <a:r>
              <a:rPr lang="en-US"/>
              <a:t> "And they took </a:t>
            </a:r>
            <a:r>
              <a:rPr lang="en-US" i="1"/>
              <a:t>him </a:t>
            </a:r>
            <a:r>
              <a:rPr lang="en-US"/>
              <a:t>and beat him and sent </a:t>
            </a:r>
            <a:r>
              <a:rPr lang="en-US" i="1"/>
              <a:t>him </a:t>
            </a:r>
            <a:r>
              <a:rPr lang="en-US"/>
              <a:t>away empty-handed.  </a:t>
            </a:r>
            <a:r>
              <a:rPr lang="en-US" baseline="30000"/>
              <a:t>4</a:t>
            </a:r>
            <a:r>
              <a:rPr lang="en-US"/>
              <a:t> "Again he sent them another servant, and at him they threw stones, wounded </a:t>
            </a:r>
            <a:r>
              <a:rPr lang="en-US" i="1"/>
              <a:t>him </a:t>
            </a:r>
            <a:r>
              <a:rPr lang="en-US"/>
              <a:t>in the head, and sent </a:t>
            </a:r>
            <a:r>
              <a:rPr lang="en-US" i="1"/>
              <a:t>him </a:t>
            </a:r>
            <a:r>
              <a:rPr lang="en-US"/>
              <a:t>away shamefully treated.  </a:t>
            </a:r>
            <a:r>
              <a:rPr lang="en-US" baseline="30000"/>
              <a:t>5</a:t>
            </a:r>
            <a:r>
              <a:rPr lang="en-US"/>
              <a:t> "And again he sent another, and him they killed; and many others, beating some and killing some.</a:t>
            </a:r>
          </a:p>
        </p:txBody>
      </p:sp>
    </p:spTree>
    <p:extLst>
      <p:ext uri="{BB962C8B-B14F-4D97-AF65-F5344CB8AC3E}">
        <p14:creationId xmlns:p14="http://schemas.microsoft.com/office/powerpoint/2010/main" val="416686264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Isaiah 5:1 Now let me sing to my Well-beloved A song of my Beloved regarding His vineyard: My Well-beloved has a vineyard On a very fruitful hill.  </a:t>
            </a:r>
            <a:r>
              <a:rPr lang="en-US" baseline="30000" dirty="0"/>
              <a:t>2</a:t>
            </a:r>
            <a:r>
              <a:rPr lang="en-US" dirty="0"/>
              <a:t> He dug it up and cleared out its stones, And planted it with the choicest vine. He built a tower in its midst, And also made a winepress in it; So He expected </a:t>
            </a:r>
            <a:r>
              <a:rPr lang="en-US" i="1" dirty="0"/>
              <a:t>it </a:t>
            </a:r>
            <a:r>
              <a:rPr lang="en-US" dirty="0"/>
              <a:t>to bring forth </a:t>
            </a:r>
            <a:r>
              <a:rPr lang="en-US" i="1" dirty="0"/>
              <a:t>good </a:t>
            </a:r>
            <a:r>
              <a:rPr lang="en-US" dirty="0"/>
              <a:t>grapes, But it brought forth wild grapes.  </a:t>
            </a:r>
            <a:r>
              <a:rPr lang="en-US" baseline="30000" dirty="0"/>
              <a:t>3</a:t>
            </a:r>
            <a:r>
              <a:rPr lang="en-US" dirty="0"/>
              <a:t> " And now, O inhabitants of Jerusalem and men of Judah, Judge, please, between Me and My vineyard.  </a:t>
            </a:r>
          </a:p>
        </p:txBody>
      </p:sp>
    </p:spTree>
    <p:extLst>
      <p:ext uri="{BB962C8B-B14F-4D97-AF65-F5344CB8AC3E}">
        <p14:creationId xmlns:p14="http://schemas.microsoft.com/office/powerpoint/2010/main" val="286108084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4</a:t>
            </a:r>
            <a:r>
              <a:rPr lang="en-US"/>
              <a:t> What more could have been done to My vineyard That I have not done in it? Why then, when I expected </a:t>
            </a:r>
            <a:r>
              <a:rPr lang="en-US" i="1"/>
              <a:t>it </a:t>
            </a:r>
            <a:r>
              <a:rPr lang="en-US"/>
              <a:t>to bring forth </a:t>
            </a:r>
            <a:r>
              <a:rPr lang="en-US" i="1"/>
              <a:t>good </a:t>
            </a:r>
            <a:r>
              <a:rPr lang="en-US"/>
              <a:t>grapes, Did it bring forth wild grapes?  </a:t>
            </a:r>
            <a:r>
              <a:rPr lang="en-US" baseline="30000"/>
              <a:t>5</a:t>
            </a:r>
            <a:r>
              <a:rPr lang="en-US"/>
              <a:t> And now, please let Me tell you what I will do to My vineyard: I will take away its hedge, and it shall be burned; </a:t>
            </a:r>
            <a:r>
              <a:rPr lang="en-US" i="1"/>
              <a:t>And </a:t>
            </a:r>
            <a:r>
              <a:rPr lang="en-US"/>
              <a:t>break down its wall, and it shall be trampled down.  </a:t>
            </a:r>
            <a:r>
              <a:rPr lang="en-US" baseline="30000"/>
              <a:t>6</a:t>
            </a:r>
            <a:r>
              <a:rPr lang="en-US"/>
              <a:t> I will lay it waste; It shall not be pruned or dug, But there shall come up briers and thorns. I will also command the clouds That they rain no rain on it."  </a:t>
            </a:r>
            <a:r>
              <a:rPr lang="en-US" baseline="30000"/>
              <a:t>7</a:t>
            </a:r>
            <a:r>
              <a:rPr lang="en-US"/>
              <a:t> For the vineyard of the LORD of hosts </a:t>
            </a:r>
            <a:r>
              <a:rPr lang="en-US" i="1"/>
              <a:t>is </a:t>
            </a:r>
            <a:r>
              <a:rPr lang="en-US"/>
              <a:t>the house of Israel, And the men of Judah are His pleasant plant. He looked for justice, but behold, oppression; For righteousness, but behold, a cry </a:t>
            </a:r>
            <a:r>
              <a:rPr lang="en-US" i="1"/>
              <a:t>for help.</a:t>
            </a:r>
            <a:endParaRPr lang="en-US" dirty="0"/>
          </a:p>
        </p:txBody>
      </p:sp>
    </p:spTree>
    <p:extLst>
      <p:ext uri="{BB962C8B-B14F-4D97-AF65-F5344CB8AC3E}">
        <p14:creationId xmlns:p14="http://schemas.microsoft.com/office/powerpoint/2010/main" val="161620518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There was a certain landowner who planted a vineyard and set a hedge around it, dug a winepress in it and built a tower.</a:t>
            </a:r>
          </a:p>
        </p:txBody>
      </p:sp>
    </p:spTree>
    <p:extLst>
      <p:ext uri="{BB962C8B-B14F-4D97-AF65-F5344CB8AC3E}">
        <p14:creationId xmlns:p14="http://schemas.microsoft.com/office/powerpoint/2010/main" val="339856129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And he leased it to vinedressers and went into a far country.</a:t>
            </a:r>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2376</Words>
  <Application>Microsoft Office PowerPoint</Application>
  <PresentationFormat>On-screen Show (4:3)</PresentationFormat>
  <Paragraphs>69</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66</cp:revision>
  <dcterms:created xsi:type="dcterms:W3CDTF">2006-12-19T00:50:39Z</dcterms:created>
  <dcterms:modified xsi:type="dcterms:W3CDTF">2015-06-21T04:00:20Z</dcterms:modified>
</cp:coreProperties>
</file>